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3" r:id="rId3"/>
    <p:sldId id="257" r:id="rId4"/>
    <p:sldId id="258" r:id="rId5"/>
    <p:sldId id="259" r:id="rId6"/>
    <p:sldId id="260" r:id="rId7"/>
    <p:sldId id="261" r:id="rId8"/>
    <p:sldId id="262" r:id="rId9"/>
    <p:sldId id="264" r:id="rId10"/>
    <p:sldId id="265" r:id="rId11"/>
    <p:sldId id="266" r:id="rId12"/>
    <p:sldId id="267" r:id="rId13"/>
    <p:sldId id="268" r:id="rId14"/>
    <p:sldId id="269" r:id="rId15"/>
    <p:sldId id="273" r:id="rId16"/>
    <p:sldId id="270" r:id="rId17"/>
    <p:sldId id="271"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5/8/2015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5/8/2015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5/8/2015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2CEF3B-A037-46D0-B02C-1428F07E9383}" type="datetimeFigureOut">
              <a:rPr lang="en-US" dirty="0"/>
              <a:t>5/8/2015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E482DC-2269-4F26-9D2A-7E44B1A4CD8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5/8/2015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5/8/2015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5/8/2015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5/8/2015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6DFF08F-DC6B-4601-B491-B0F83F6DD2DA}" type="datetimeFigureOut">
              <a:rPr lang="en-US" dirty="0"/>
              <a:pPr/>
              <a:t>5/8/2015</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6DFF08F-DC6B-4601-B491-B0F83F6DD2DA}" type="datetimeFigureOut">
              <a:rPr lang="en-US" dirty="0"/>
              <a:pPr/>
              <a:t>5/8/2015</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5/8/2015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6DFF08F-DC6B-4601-B491-B0F83F6DD2DA}" type="datetimeFigureOut">
              <a:rPr lang="en-US" dirty="0"/>
              <a:pPr/>
              <a:t>5/8/2015</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ocme.unc.edu/docrequest.s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Accident/Incident Reporting</a:t>
            </a:r>
            <a:endParaRPr lang="en-US" dirty="0"/>
          </a:p>
        </p:txBody>
      </p:sp>
      <p:sp>
        <p:nvSpPr>
          <p:cNvPr id="3" name="Subtitle 2"/>
          <p:cNvSpPr>
            <a:spLocks noGrp="1"/>
          </p:cNvSpPr>
          <p:nvPr>
            <p:ph type="subTitle" idx="1"/>
          </p:nvPr>
        </p:nvSpPr>
        <p:spPr/>
        <p:txBody>
          <a:bodyPr/>
          <a:lstStyle/>
          <a:p>
            <a:r>
              <a:rPr lang="en-US" dirty="0" smtClean="0"/>
              <a:t>Elements for competency </a:t>
            </a:r>
            <a:endParaRPr lang="en-US" dirty="0"/>
          </a:p>
        </p:txBody>
      </p:sp>
    </p:spTree>
    <p:extLst>
      <p:ext uri="{BB962C8B-B14F-4D97-AF65-F5344CB8AC3E}">
        <p14:creationId xmlns:p14="http://schemas.microsoft.com/office/powerpoint/2010/main" val="6337411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Restrictive Interventions Report </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any </a:t>
            </a:r>
            <a:r>
              <a:rPr lang="en-US" dirty="0"/>
              <a:t>restrictive intervention that is:  </a:t>
            </a:r>
          </a:p>
          <a:p>
            <a:r>
              <a:rPr lang="en-US" dirty="0"/>
              <a:t>(a)  used in an unplanned, emergency situation (i.e., not part of the individual’s service plan and approved according to 10A NCAC 27E .0104);  </a:t>
            </a:r>
          </a:p>
          <a:p>
            <a:r>
              <a:rPr lang="en-US" dirty="0"/>
              <a:t>(b) planned, but administered improperly or without proper authorization, by staff without proper training, or for longer than the authorized time; or  </a:t>
            </a:r>
          </a:p>
          <a:p>
            <a:r>
              <a:rPr lang="en-US" dirty="0"/>
              <a:t>(c) planned, but resulting in discomfort, complaint, death or injury requiring treatment by a licensed health professional. </a:t>
            </a:r>
            <a:endParaRPr lang="en-US" dirty="0" smtClean="0"/>
          </a:p>
          <a:p>
            <a:r>
              <a:rPr lang="en-US" dirty="0"/>
              <a:t>The Restrictive Intervention Details Report should be filed in the individual’s service record as documentation of the use of the intervention. However, do not file the DHHS Incident and Death Report in the individual’s record, as this is a quality assurance document. </a:t>
            </a:r>
          </a:p>
        </p:txBody>
      </p:sp>
    </p:spTree>
    <p:extLst>
      <p:ext uri="{BB962C8B-B14F-4D97-AF65-F5344CB8AC3E}">
        <p14:creationId xmlns:p14="http://schemas.microsoft.com/office/powerpoint/2010/main" val="33626983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Medication Errors </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dirty="0" smtClean="0"/>
              <a:t>The staff who discovers a medication error must contact the </a:t>
            </a:r>
            <a:r>
              <a:rPr lang="en-US" dirty="0"/>
              <a:t>consumer’s physician or pharmacist, should be notified immediately of </a:t>
            </a:r>
            <a:r>
              <a:rPr lang="en-US" dirty="0" smtClean="0"/>
              <a:t>the medication </a:t>
            </a:r>
            <a:r>
              <a:rPr lang="en-US" dirty="0"/>
              <a:t>error, as required by 10A NCAC 27G .0209(h</a:t>
            </a:r>
            <a:r>
              <a:rPr lang="en-US" dirty="0" smtClean="0"/>
              <a:t>). </a:t>
            </a:r>
            <a:r>
              <a:rPr lang="en-US" dirty="0"/>
              <a:t>The physician </a:t>
            </a:r>
            <a:r>
              <a:rPr lang="en-US" dirty="0" smtClean="0"/>
              <a:t>or pharmacist</a:t>
            </a:r>
            <a:r>
              <a:rPr lang="en-US" dirty="0"/>
              <a:t>, physician's assistant or a nurse practitioner should determine the level of threat to the consumer’s health and determine the treatment required, if any. </a:t>
            </a:r>
            <a:endParaRPr lang="en-US" dirty="0" smtClean="0"/>
          </a:p>
          <a:p>
            <a:r>
              <a:rPr lang="en-US" dirty="0"/>
              <a:t>If the physician or pharmacist indicates that the medication error does not threaten the consumer’s health or safety, document the error as a Level I incident. The Level I documentation should indicate </a:t>
            </a:r>
            <a:r>
              <a:rPr lang="en-US" b="1" u="sng" dirty="0"/>
              <a:t>the type of error, name of the physician or pharmacist consulted, their statement about the error, the date and time of the contact, and the name of the person making the contact. </a:t>
            </a:r>
            <a:endParaRPr lang="en-US" b="1" u="sng" dirty="0" smtClean="0"/>
          </a:p>
          <a:p>
            <a:r>
              <a:rPr lang="en-US" dirty="0" smtClean="0"/>
              <a:t>If </a:t>
            </a:r>
            <a:r>
              <a:rPr lang="en-US" dirty="0"/>
              <a:t>after the medication error the consumer shows any side effects or distress (coughing, pain, confusion, vomiting, unusual sleepiness, etc., seek immediate medical attention. Report Level II or III errors in </a:t>
            </a:r>
            <a:r>
              <a:rPr lang="en-US" u="sng" dirty="0"/>
              <a:t>self-administration of medications within 72 hours </a:t>
            </a:r>
            <a:r>
              <a:rPr lang="en-US" dirty="0"/>
              <a:t>of learning of the incident, even if it did not happen while actively engaged in providing services. </a:t>
            </a:r>
          </a:p>
        </p:txBody>
      </p:sp>
    </p:spTree>
    <p:extLst>
      <p:ext uri="{BB962C8B-B14F-4D97-AF65-F5344CB8AC3E}">
        <p14:creationId xmlns:p14="http://schemas.microsoft.com/office/powerpoint/2010/main" val="26611082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Medication Errors </a:t>
            </a:r>
            <a:r>
              <a:rPr lang="en-US" dirty="0" err="1" smtClean="0"/>
              <a:t>Con’t</a:t>
            </a:r>
            <a:endParaRPr lang="en-US" dirty="0"/>
          </a:p>
        </p:txBody>
      </p:sp>
      <p:sp>
        <p:nvSpPr>
          <p:cNvPr id="3" name="Content Placeholder 2"/>
          <p:cNvSpPr>
            <a:spLocks noGrp="1"/>
          </p:cNvSpPr>
          <p:nvPr>
            <p:ph idx="1"/>
          </p:nvPr>
        </p:nvSpPr>
        <p:spPr/>
        <p:txBody>
          <a:bodyPr>
            <a:normAutofit lnSpcReduction="10000"/>
          </a:bodyPr>
          <a:lstStyle/>
          <a:p>
            <a:r>
              <a:rPr lang="en-US" dirty="0"/>
              <a:t>Report the following </a:t>
            </a:r>
            <a:r>
              <a:rPr lang="en-US" dirty="0" smtClean="0"/>
              <a:t>errors:  </a:t>
            </a:r>
          </a:p>
          <a:p>
            <a:r>
              <a:rPr lang="en-US" sz="1400" dirty="0" smtClean="0"/>
              <a:t>(</a:t>
            </a:r>
            <a:r>
              <a:rPr lang="en-US" sz="1400" dirty="0"/>
              <a:t>a) Missed dose – Any dosage of a medication not given to a consumer. This  does not include a refusal.    </a:t>
            </a:r>
            <a:endParaRPr lang="en-US" sz="1400" dirty="0" smtClean="0"/>
          </a:p>
          <a:p>
            <a:r>
              <a:rPr lang="en-US" sz="1400" dirty="0" smtClean="0"/>
              <a:t>(</a:t>
            </a:r>
            <a:r>
              <a:rPr lang="en-US" sz="1400" dirty="0"/>
              <a:t>b) Wrong dosage – Any dosage of a medication that does not follow the prescribed order </a:t>
            </a:r>
            <a:endParaRPr lang="en-US" sz="1400" dirty="0" smtClean="0"/>
          </a:p>
          <a:p>
            <a:r>
              <a:rPr lang="en-US" sz="1400" dirty="0" smtClean="0"/>
              <a:t>(</a:t>
            </a:r>
            <a:r>
              <a:rPr lang="en-US" sz="1400" dirty="0"/>
              <a:t>c) Dose preparation error – Medication is not mixed properly. </a:t>
            </a:r>
            <a:endParaRPr lang="en-US" sz="1400" dirty="0" smtClean="0"/>
          </a:p>
          <a:p>
            <a:r>
              <a:rPr lang="en-US" sz="1400" dirty="0" smtClean="0"/>
              <a:t>(</a:t>
            </a:r>
            <a:r>
              <a:rPr lang="en-US" sz="1400" dirty="0"/>
              <a:t>d) Wrong time – Any dosage of a medication not given within one hour before or after  the prescribed dosing time </a:t>
            </a:r>
            <a:endParaRPr lang="en-US" sz="1400" dirty="0" smtClean="0"/>
          </a:p>
          <a:p>
            <a:r>
              <a:rPr lang="en-US" sz="1400" dirty="0" smtClean="0"/>
              <a:t>(</a:t>
            </a:r>
            <a:r>
              <a:rPr lang="en-US" sz="1400" dirty="0"/>
              <a:t>e) Wrong administrative technique – Medication is give improperly, such as orally instead of via rubbed into the skin. </a:t>
            </a:r>
            <a:endParaRPr lang="en-US" sz="1400" dirty="0" smtClean="0"/>
          </a:p>
          <a:p>
            <a:r>
              <a:rPr lang="en-US" sz="1400" dirty="0" smtClean="0"/>
              <a:t>(</a:t>
            </a:r>
            <a:r>
              <a:rPr lang="en-US" sz="1400" dirty="0"/>
              <a:t>f) Dose given to wrong consumer – Someone’s medication given to someone else. </a:t>
            </a:r>
            <a:endParaRPr lang="en-US" sz="1400" dirty="0" smtClean="0"/>
          </a:p>
          <a:p>
            <a:r>
              <a:rPr lang="en-US" sz="1400" dirty="0" smtClean="0"/>
              <a:t>(</a:t>
            </a:r>
            <a:r>
              <a:rPr lang="en-US" sz="1400" dirty="0"/>
              <a:t>g) Wrong medication – Any incorrect or expired prescription medication administered to a consumer  </a:t>
            </a:r>
            <a:endParaRPr lang="en-US" sz="1400" dirty="0" smtClean="0"/>
          </a:p>
          <a:p>
            <a:r>
              <a:rPr lang="en-US" sz="1400" dirty="0" smtClean="0"/>
              <a:t>(</a:t>
            </a:r>
            <a:r>
              <a:rPr lang="en-US" sz="1400" dirty="0"/>
              <a:t>h) Loss or spillage of medication - Pills are dropped and lost, liquid medication spilled  </a:t>
            </a:r>
            <a:endParaRPr lang="en-US" sz="1400" dirty="0" smtClean="0"/>
          </a:p>
          <a:p>
            <a:r>
              <a:rPr lang="en-US" sz="1400" dirty="0" smtClean="0"/>
              <a:t>(</a:t>
            </a:r>
            <a:r>
              <a:rPr lang="en-US" sz="1400" dirty="0" err="1"/>
              <a:t>i</a:t>
            </a:r>
            <a:r>
              <a:rPr lang="en-US" sz="1400" dirty="0"/>
              <a:t>) Refusal - Missed dosages due to the individual’s refusal to take the medication </a:t>
            </a:r>
            <a:endParaRPr lang="en-US" sz="1400" dirty="0" smtClean="0"/>
          </a:p>
          <a:p>
            <a:r>
              <a:rPr lang="en-US" sz="1400" dirty="0" smtClean="0"/>
              <a:t>(</a:t>
            </a:r>
            <a:r>
              <a:rPr lang="en-US" sz="1400" dirty="0"/>
              <a:t>j) Other </a:t>
            </a:r>
          </a:p>
        </p:txBody>
      </p:sp>
    </p:spTree>
    <p:extLst>
      <p:ext uri="{BB962C8B-B14F-4D97-AF65-F5344CB8AC3E}">
        <p14:creationId xmlns:p14="http://schemas.microsoft.com/office/powerpoint/2010/main" val="27823243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Consumer Behavior: </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Report </a:t>
            </a:r>
            <a:r>
              <a:rPr lang="en-US" dirty="0"/>
              <a:t>any sexual, aggressive, or destructive behavior </a:t>
            </a:r>
            <a:r>
              <a:rPr lang="en-US" u="sng" dirty="0"/>
              <a:t>that involves a report to law enforcement</a:t>
            </a:r>
            <a:r>
              <a:rPr lang="en-US" dirty="0"/>
              <a:t>, a </a:t>
            </a:r>
            <a:r>
              <a:rPr lang="en-US" u="sng" dirty="0"/>
              <a:t>complaint to an oversight agency</a:t>
            </a:r>
            <a:r>
              <a:rPr lang="en-US" dirty="0"/>
              <a:t>, including any LME, DSS, DHSR or DMH/DD/SAS, </a:t>
            </a:r>
            <a:r>
              <a:rPr lang="en-US" u="sng" dirty="0"/>
              <a:t>or a potentially serious threat to the health or safety of self or others.  </a:t>
            </a:r>
          </a:p>
          <a:p>
            <a:r>
              <a:rPr lang="en-US" dirty="0"/>
              <a:t>Note to providers of day and periodic services: Report to the LME any consumer acts that are reported to law enforcement in any of the following situations:  </a:t>
            </a:r>
          </a:p>
          <a:p>
            <a:r>
              <a:rPr lang="en-US" dirty="0" smtClean="0"/>
              <a:t>if </a:t>
            </a:r>
            <a:r>
              <a:rPr lang="en-US" dirty="0"/>
              <a:t>the incident occurs when you are actively engaged in providing services, or </a:t>
            </a:r>
            <a:r>
              <a:rPr lang="en-US" dirty="0" smtClean="0"/>
              <a:t>if </a:t>
            </a:r>
            <a:r>
              <a:rPr lang="en-US" dirty="0"/>
              <a:t>the incident is related to the reason the individual is in treatment, or </a:t>
            </a:r>
            <a:r>
              <a:rPr lang="en-US" dirty="0" smtClean="0"/>
              <a:t>when </a:t>
            </a:r>
            <a:r>
              <a:rPr lang="en-US" dirty="0"/>
              <a:t>you learn of the legal involvement of the individual.  </a:t>
            </a:r>
          </a:p>
          <a:p>
            <a:r>
              <a:rPr lang="en-US" dirty="0"/>
              <a:t>Consumer sexual behavior between two competent, consenting adults is considered a Level II incident only if it occurs in an inappropriate setting (for example, a public area).  </a:t>
            </a:r>
          </a:p>
          <a:p>
            <a:r>
              <a:rPr lang="en-US" dirty="0"/>
              <a:t>A Consumer absence is any absence over the time specified in the individual’s service plan or any absence that may or may not require police contact is an incident.  The level of the incident is determined by the number of hours that a person is absent and whether police contact is required.   If an Amber or Silver Alert has been issued, it is a Level III incident and providers should alert appropriate agencies as soon as possible. </a:t>
            </a:r>
          </a:p>
        </p:txBody>
      </p:sp>
    </p:spTree>
    <p:extLst>
      <p:ext uri="{BB962C8B-B14F-4D97-AF65-F5344CB8AC3E}">
        <p14:creationId xmlns:p14="http://schemas.microsoft.com/office/powerpoint/2010/main" val="22709736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Suspension or Expulsion from Services  </a:t>
            </a:r>
            <a:br>
              <a:rPr lang="en-US" dirty="0"/>
            </a:br>
            <a:endParaRPr lang="en-US" dirty="0"/>
          </a:p>
        </p:txBody>
      </p:sp>
      <p:sp>
        <p:nvSpPr>
          <p:cNvPr id="3" name="Content Placeholder 2"/>
          <p:cNvSpPr>
            <a:spLocks noGrp="1"/>
          </p:cNvSpPr>
          <p:nvPr>
            <p:ph idx="1"/>
          </p:nvPr>
        </p:nvSpPr>
        <p:spPr/>
        <p:txBody>
          <a:bodyPr/>
          <a:lstStyle/>
          <a:p>
            <a:r>
              <a:rPr lang="en-US" u="sng" dirty="0" smtClean="0"/>
              <a:t>Suspension: </a:t>
            </a:r>
            <a:r>
              <a:rPr lang="en-US" dirty="0" smtClean="0"/>
              <a:t>Complete </a:t>
            </a:r>
            <a:r>
              <a:rPr lang="en-US" dirty="0"/>
              <a:t>this section whenever a consumer is suspended or expelled from services.  For suspensions of an individual from services, check the box and also enter the length of the suspension. </a:t>
            </a:r>
            <a:endParaRPr lang="en-US" dirty="0" smtClean="0"/>
          </a:p>
          <a:p>
            <a:r>
              <a:rPr lang="en-US" u="sng" dirty="0"/>
              <a:t>Fire </a:t>
            </a:r>
            <a:r>
              <a:rPr lang="en-US" dirty="0"/>
              <a:t> </a:t>
            </a:r>
          </a:p>
          <a:p>
            <a:r>
              <a:rPr lang="en-US" dirty="0"/>
              <a:t>Complete this section whenever there is an injury, a consumer faces a threat to health or safety or the fire has an impact on public confidence. </a:t>
            </a:r>
          </a:p>
        </p:txBody>
      </p:sp>
    </p:spTree>
    <p:extLst>
      <p:ext uri="{BB962C8B-B14F-4D97-AF65-F5344CB8AC3E}">
        <p14:creationId xmlns:p14="http://schemas.microsoft.com/office/powerpoint/2010/main" val="9953156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by Step</a:t>
            </a:r>
            <a:endParaRPr lang="en-US" dirty="0"/>
          </a:p>
        </p:txBody>
      </p:sp>
      <p:sp>
        <p:nvSpPr>
          <p:cNvPr id="3" name="Content Placeholder 2"/>
          <p:cNvSpPr>
            <a:spLocks noGrp="1"/>
          </p:cNvSpPr>
          <p:nvPr>
            <p:ph idx="1"/>
          </p:nvPr>
        </p:nvSpPr>
        <p:spPr/>
        <p:txBody>
          <a:bodyPr/>
          <a:lstStyle/>
          <a:p>
            <a:r>
              <a:rPr lang="en-US" dirty="0"/>
              <a:t>In the event of any of the above incidents, the following must occur:</a:t>
            </a:r>
          </a:p>
          <a:p>
            <a:r>
              <a:rPr lang="en-US" dirty="0"/>
              <a:t>1.	Secure the persons safety immediately</a:t>
            </a:r>
          </a:p>
          <a:p>
            <a:r>
              <a:rPr lang="en-US" dirty="0"/>
              <a:t>2.	Administer CPR or First Aid if the situation warrants and the employee is currently </a:t>
            </a:r>
            <a:r>
              <a:rPr lang="en-US" dirty="0" smtClean="0"/>
              <a:t>      	trained </a:t>
            </a:r>
            <a:r>
              <a:rPr lang="en-US" dirty="0"/>
              <a:t>to perform these procedures </a:t>
            </a:r>
          </a:p>
          <a:p>
            <a:r>
              <a:rPr lang="en-US" dirty="0"/>
              <a:t>3.	If necessary,  call 911 or the local EMS</a:t>
            </a:r>
          </a:p>
          <a:p>
            <a:r>
              <a:rPr lang="en-US" dirty="0"/>
              <a:t>4.	Verbally notify supervisor </a:t>
            </a:r>
            <a:r>
              <a:rPr lang="en-US" dirty="0" smtClean="0"/>
              <a:t>immediately</a:t>
            </a:r>
          </a:p>
          <a:p>
            <a:pPr lvl="0"/>
            <a:r>
              <a:rPr lang="en-US" dirty="0" smtClean="0"/>
              <a:t>5.	Complete Incident Report as soon as possible no longer than 24 hours after incident and 	submit to supervisor     </a:t>
            </a:r>
            <a:r>
              <a:rPr lang="en-US" b="1" dirty="0" smtClean="0"/>
              <a:t>*</a:t>
            </a:r>
            <a:r>
              <a:rPr lang="en-US" i="1" dirty="0"/>
              <a:t>Incidents occurring on Friday or over the week-end must be </a:t>
            </a:r>
            <a:r>
              <a:rPr lang="en-US" i="1" dirty="0" smtClean="0"/>
              <a:t>	turned </a:t>
            </a:r>
            <a:r>
              <a:rPr lang="en-US" i="1" dirty="0"/>
              <a:t>in on Monday.</a:t>
            </a:r>
            <a:endParaRPr lang="en-US" dirty="0"/>
          </a:p>
          <a:p>
            <a:endParaRPr lang="en-US" dirty="0"/>
          </a:p>
          <a:p>
            <a:endParaRPr lang="en-US" dirty="0"/>
          </a:p>
        </p:txBody>
      </p:sp>
    </p:spTree>
    <p:extLst>
      <p:ext uri="{BB962C8B-B14F-4D97-AF65-F5344CB8AC3E}">
        <p14:creationId xmlns:p14="http://schemas.microsoft.com/office/powerpoint/2010/main" val="18541922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INCIDENT RESPONSE OVERVIEW </a:t>
            </a:r>
          </a:p>
        </p:txBody>
      </p:sp>
      <p:sp>
        <p:nvSpPr>
          <p:cNvPr id="3" name="Content Placeholder 2"/>
          <p:cNvSpPr>
            <a:spLocks noGrp="1"/>
          </p:cNvSpPr>
          <p:nvPr>
            <p:ph idx="1"/>
          </p:nvPr>
        </p:nvSpPr>
        <p:spPr/>
        <p:txBody>
          <a:bodyPr>
            <a:normAutofit/>
          </a:bodyPr>
          <a:lstStyle/>
          <a:p>
            <a:r>
              <a:rPr lang="en-US" dirty="0" smtClean="0"/>
              <a:t>Note</a:t>
            </a:r>
            <a:r>
              <a:rPr lang="en-US" dirty="0"/>
              <a:t>: All incidents at each level must be reviewed as part of the reporting and receiving agencies’ quality assurance process to ensure adequate and timely response and to minimize the likelihood of future incidents of a similar nature. </a:t>
            </a:r>
            <a:endParaRPr lang="en-US" dirty="0" smtClean="0"/>
          </a:p>
          <a:p>
            <a:r>
              <a:rPr lang="en-US" dirty="0" smtClean="0"/>
              <a:t>Aggregate </a:t>
            </a:r>
            <a:r>
              <a:rPr lang="en-US" dirty="0"/>
              <a:t>information on all incidents at each level must analyzed to identify trends and patterns and potential improvements, as part of the reporting and receiving agencies’ quality improvement process.  </a:t>
            </a:r>
            <a:endParaRPr lang="en-US" dirty="0" smtClean="0"/>
          </a:p>
          <a:p>
            <a:r>
              <a:rPr lang="en-US" smtClean="0"/>
              <a:t>Acronyms</a:t>
            </a:r>
            <a:r>
              <a:rPr lang="en-US" dirty="0"/>
              <a:t>:  DHSR = Division of Health Services Regulation,   DSS = Division of Social Services,   DRNC=Disability Rights NC,   HCPR = Healthcare Personnel Registry, LME = Local Management Entity,   QI = Quality Improvement </a:t>
            </a:r>
          </a:p>
        </p:txBody>
      </p:sp>
    </p:spTree>
    <p:extLst>
      <p:ext uri="{BB962C8B-B14F-4D97-AF65-F5344CB8AC3E}">
        <p14:creationId xmlns:p14="http://schemas.microsoft.com/office/powerpoint/2010/main" val="17171972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494270"/>
            <a:ext cx="10058400" cy="1243913"/>
          </a:xfrm>
        </p:spPr>
        <p:txBody>
          <a:bodyPr>
            <a:normAutofit fontScale="90000"/>
          </a:bodyPr>
          <a:lstStyle/>
          <a:p>
            <a:r>
              <a:rPr lang="en-US" b="1" dirty="0"/>
              <a:t>Policy:</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sz="2800" dirty="0" smtClean="0"/>
              <a:t>To </a:t>
            </a:r>
            <a:r>
              <a:rPr lang="en-US" sz="2800" dirty="0"/>
              <a:t>become aware of any unusual occurrence that may indicate the presence of an ongoing or systematic situation that would present a risk to a person’s health or safety. </a:t>
            </a:r>
          </a:p>
          <a:p>
            <a:pPr lvl="0"/>
            <a:r>
              <a:rPr lang="en-US" sz="1600" dirty="0"/>
              <a:t>In the event of an incident, an initial written report will be completed on the Dream Connections internal level 1 form to be transferred to the DHHS Incident and Death Report Form (QM02) if necessary based on the level of incident. This report shall not be referenced or filed in the person served record but filed in an administrative file in the office.  All incidents involving the use of physical restraint must be documented on the above form (QM02). </a:t>
            </a:r>
            <a:r>
              <a:rPr lang="en-US" sz="1600" b="1" dirty="0"/>
              <a:t>References to an incident report, opinions, conclusions or personnel actions relative to an event shall not be included in the record entry.</a:t>
            </a:r>
            <a:endParaRPr lang="en-US" sz="1600" dirty="0"/>
          </a:p>
          <a:p>
            <a:pPr lvl="0"/>
            <a:r>
              <a:rPr lang="en-US" sz="1600" dirty="0"/>
              <a:t>It is the expectation of Dream Connections, Inc. and its management that should there be a question about whether to complete a Client Incident Report, the employee should err on the side of caution, or contact their immediate supervisor for instruction.  </a:t>
            </a:r>
          </a:p>
          <a:p>
            <a:r>
              <a:rPr lang="en-US" sz="1600" dirty="0"/>
              <a:t>Reporting of incidents must adhere to confidentiality </a:t>
            </a:r>
            <a:r>
              <a:rPr lang="en-US" sz="1600" dirty="0" smtClean="0"/>
              <a:t>standards: do not name other beneficiaries in reports </a:t>
            </a:r>
            <a:endParaRPr lang="en-US" sz="1600" dirty="0"/>
          </a:p>
        </p:txBody>
      </p:sp>
    </p:spTree>
    <p:extLst>
      <p:ext uri="{BB962C8B-B14F-4D97-AF65-F5344CB8AC3E}">
        <p14:creationId xmlns:p14="http://schemas.microsoft.com/office/powerpoint/2010/main" val="8231277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an Incident? </a:t>
            </a:r>
          </a:p>
        </p:txBody>
      </p:sp>
      <p:sp>
        <p:nvSpPr>
          <p:cNvPr id="3" name="Content Placeholder 2"/>
          <p:cNvSpPr>
            <a:spLocks noGrp="1"/>
          </p:cNvSpPr>
          <p:nvPr>
            <p:ph idx="1"/>
          </p:nvPr>
        </p:nvSpPr>
        <p:spPr/>
        <p:txBody>
          <a:bodyPr>
            <a:normAutofit/>
          </a:bodyPr>
          <a:lstStyle/>
          <a:p>
            <a:r>
              <a:rPr lang="en-US" sz="2800" dirty="0" smtClean="0"/>
              <a:t>An </a:t>
            </a:r>
            <a:r>
              <a:rPr lang="en-US" sz="2800" dirty="0"/>
              <a:t>“incident,” as defined in 10A NCAC 27G .0103(b)(32), is “ any happening which is not consistent with the routine operation of a facility or service or the routine care of a consumer and that is likely to lead to adverse effects upon a consumer</a:t>
            </a:r>
            <a:r>
              <a:rPr lang="en-US" sz="2800" dirty="0" smtClean="0"/>
              <a:t>.”</a:t>
            </a:r>
          </a:p>
          <a:p>
            <a:r>
              <a:rPr lang="en-US" sz="2800" dirty="0"/>
              <a:t>Illness of a Consumer:  Medical illness is not reportable unless it results in injury or death, or is believed to be caused by abuse/ neglect or medication error. </a:t>
            </a:r>
          </a:p>
        </p:txBody>
      </p:sp>
    </p:spTree>
    <p:extLst>
      <p:ext uri="{BB962C8B-B14F-4D97-AF65-F5344CB8AC3E}">
        <p14:creationId xmlns:p14="http://schemas.microsoft.com/office/powerpoint/2010/main" val="2787012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Incident monitoring </a:t>
            </a:r>
          </a:p>
        </p:txBody>
      </p:sp>
      <p:sp>
        <p:nvSpPr>
          <p:cNvPr id="3" name="Content Placeholder 2"/>
          <p:cNvSpPr>
            <a:spLocks noGrp="1"/>
          </p:cNvSpPr>
          <p:nvPr>
            <p:ph idx="1"/>
          </p:nvPr>
        </p:nvSpPr>
        <p:spPr/>
        <p:txBody>
          <a:bodyPr>
            <a:normAutofit fontScale="55000" lnSpcReduction="20000"/>
          </a:bodyPr>
          <a:lstStyle/>
          <a:p>
            <a:r>
              <a:rPr lang="en-US" sz="4500" dirty="0" smtClean="0"/>
              <a:t>Incidents </a:t>
            </a:r>
            <a:r>
              <a:rPr lang="en-US" sz="4500" dirty="0"/>
              <a:t>are classified into three categories (Level I, Level II, and Level III) according to the severity of the incident. </a:t>
            </a:r>
          </a:p>
          <a:p>
            <a:r>
              <a:rPr lang="en-US" sz="4500" dirty="0"/>
              <a:t>Providers </a:t>
            </a:r>
            <a:r>
              <a:rPr lang="en-US" sz="4500" dirty="0" smtClean="0"/>
              <a:t>(Dream Connections)are </a:t>
            </a:r>
            <a:r>
              <a:rPr lang="en-US" sz="4500" dirty="0"/>
              <a:t>required as outlined in their </a:t>
            </a:r>
            <a:r>
              <a:rPr lang="en-US" sz="4500" dirty="0" smtClean="0"/>
              <a:t>contract with </a:t>
            </a:r>
            <a:r>
              <a:rPr lang="en-US" sz="4500" dirty="0"/>
              <a:t>the MCO to develop and maintain a system to collect documentation on any incident that occurs in relation to an enrollee. This includes all state reporting regulations in relation to the documentation and reporting of critical incidents. </a:t>
            </a:r>
            <a:endParaRPr lang="en-US" sz="4500" dirty="0" smtClean="0"/>
          </a:p>
          <a:p>
            <a:r>
              <a:rPr lang="en-US" sz="4500" dirty="0" smtClean="0"/>
              <a:t>Providers </a:t>
            </a:r>
            <a:r>
              <a:rPr lang="en-US" sz="4500" dirty="0"/>
              <a:t>must enter all Level II and Level III incident reports into the Incident Response and Reporting System (IRIS) and provide the verbal notification to Partners BHM’s Consumer Rights Officer within the appropriate timeframes. Quarterly incident reports are submitted to Partners BHM on the tenth day of the first month following the end each quarter and should include a summary of all Level I incidents.   </a:t>
            </a:r>
          </a:p>
        </p:txBody>
      </p:sp>
    </p:spTree>
    <p:extLst>
      <p:ext uri="{BB962C8B-B14F-4D97-AF65-F5344CB8AC3E}">
        <p14:creationId xmlns:p14="http://schemas.microsoft.com/office/powerpoint/2010/main" val="2425969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Quality Management</a:t>
            </a:r>
            <a:endParaRPr lang="en-US" dirty="0"/>
          </a:p>
        </p:txBody>
      </p:sp>
      <p:sp>
        <p:nvSpPr>
          <p:cNvPr id="3" name="Content Placeholder 2"/>
          <p:cNvSpPr>
            <a:spLocks noGrp="1"/>
          </p:cNvSpPr>
          <p:nvPr>
            <p:ph idx="1"/>
          </p:nvPr>
        </p:nvSpPr>
        <p:spPr/>
        <p:txBody>
          <a:bodyPr>
            <a:normAutofit/>
          </a:bodyPr>
          <a:lstStyle/>
          <a:p>
            <a:r>
              <a:rPr lang="en-US" dirty="0"/>
              <a:t>As part of its quality management process, it is important for the provider to implement procedures that ensure the review, investigation and follow up for each incident that occurs through its own internal Quality Management process. This includes:  </a:t>
            </a:r>
          </a:p>
          <a:p>
            <a:r>
              <a:rPr lang="en-US" dirty="0" smtClean="0"/>
              <a:t>Conducting </a:t>
            </a:r>
            <a:r>
              <a:rPr lang="en-US" dirty="0"/>
              <a:t>reviews of all incidents on an ongoing basis to monitor for trends and </a:t>
            </a:r>
            <a:r>
              <a:rPr lang="en-US" dirty="0" smtClean="0"/>
              <a:t>patterns. </a:t>
            </a:r>
            <a:r>
              <a:rPr lang="en-US" dirty="0"/>
              <a:t>Implementation of strategies aimed at the reduction/elimination of trends/patterns Documentation of the efforts at Improvement as well as an evaluation of ongoing progress </a:t>
            </a:r>
            <a:r>
              <a:rPr lang="en-US" dirty="0" smtClean="0"/>
              <a:t>. </a:t>
            </a:r>
            <a:endParaRPr lang="en-US" dirty="0"/>
          </a:p>
          <a:p>
            <a:r>
              <a:rPr lang="en-US" dirty="0"/>
              <a:t>The </a:t>
            </a:r>
            <a:r>
              <a:rPr lang="en-US" dirty="0" smtClean="0"/>
              <a:t>QP reviews </a:t>
            </a:r>
            <a:r>
              <a:rPr lang="en-US" dirty="0"/>
              <a:t>all incidents when received by Partners BHM for completeness, appropriateness of interventions, achievement of short and long term follow up both for the individual enrollee, as well as the provider’s service system. If questions/concerns are noted when reviewing the incident report the </a:t>
            </a:r>
            <a:r>
              <a:rPr lang="en-US" dirty="0" smtClean="0"/>
              <a:t>QP </a:t>
            </a:r>
            <a:r>
              <a:rPr lang="en-US" dirty="0"/>
              <a:t>works with the </a:t>
            </a:r>
            <a:r>
              <a:rPr lang="en-US" dirty="0" smtClean="0"/>
              <a:t>staff to </a:t>
            </a:r>
            <a:r>
              <a:rPr lang="en-US" dirty="0"/>
              <a:t>resolve these. </a:t>
            </a:r>
          </a:p>
        </p:txBody>
      </p:sp>
    </p:spTree>
    <p:extLst>
      <p:ext uri="{BB962C8B-B14F-4D97-AF65-F5344CB8AC3E}">
        <p14:creationId xmlns:p14="http://schemas.microsoft.com/office/powerpoint/2010/main" val="8764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Documentation </a:t>
            </a:r>
            <a:r>
              <a:rPr lang="en-US" dirty="0"/>
              <a:t>of All Incidents: </a:t>
            </a:r>
            <a:r>
              <a:rPr lang="en-US" dirty="0" smtClean="0"/>
              <a:t/>
            </a:r>
            <a:br>
              <a:rPr lang="en-US" dirty="0" smtClean="0"/>
            </a:br>
            <a:r>
              <a:rPr lang="en-US" dirty="0" smtClean="0"/>
              <a:t> </a:t>
            </a:r>
            <a:endParaRPr lang="en-US" dirty="0"/>
          </a:p>
        </p:txBody>
      </p:sp>
      <p:sp>
        <p:nvSpPr>
          <p:cNvPr id="3" name="Content Placeholder 2"/>
          <p:cNvSpPr>
            <a:spLocks noGrp="1"/>
          </p:cNvSpPr>
          <p:nvPr>
            <p:ph idx="1"/>
          </p:nvPr>
        </p:nvSpPr>
        <p:spPr/>
        <p:txBody>
          <a:bodyPr/>
          <a:lstStyle/>
          <a:p>
            <a:r>
              <a:rPr lang="en-US" dirty="0" smtClean="0"/>
              <a:t>All </a:t>
            </a:r>
            <a:r>
              <a:rPr lang="en-US" dirty="0"/>
              <a:t>incidents should be documented and analyzed as part of the provider’s quality assurance and improvement processes. </a:t>
            </a:r>
            <a:r>
              <a:rPr lang="en-US" dirty="0" smtClean="0"/>
              <a:t>Level </a:t>
            </a:r>
            <a:r>
              <a:rPr lang="en-US" dirty="0"/>
              <a:t>I incidents are to be documented on the provider agency’s internal </a:t>
            </a:r>
            <a:r>
              <a:rPr lang="en-US" dirty="0" smtClean="0"/>
              <a:t>form.  </a:t>
            </a:r>
          </a:p>
          <a:p>
            <a:r>
              <a:rPr lang="en-US" dirty="0" smtClean="0"/>
              <a:t>Level </a:t>
            </a:r>
            <a:r>
              <a:rPr lang="en-US" dirty="0"/>
              <a:t>II and III incidents must be documented in </a:t>
            </a:r>
            <a:r>
              <a:rPr lang="en-US" dirty="0" smtClean="0"/>
              <a:t>IRIS by the QP after the direct care staff completes the initial incident report. </a:t>
            </a:r>
          </a:p>
          <a:p>
            <a:r>
              <a:rPr lang="en-US" dirty="0" smtClean="0"/>
              <a:t>All </a:t>
            </a:r>
            <a:r>
              <a:rPr lang="en-US" dirty="0"/>
              <a:t>incident reports are protected quality assurance documents and should not be filed in the individual’s service record. </a:t>
            </a:r>
            <a:r>
              <a:rPr lang="en-US" dirty="0" smtClean="0"/>
              <a:t>Complete </a:t>
            </a:r>
            <a:r>
              <a:rPr lang="en-US" dirty="0"/>
              <a:t>all required sections for Level II and III incidents. Give as much information as is known about an incident even if the incident occurred when the individual was not under your active care. </a:t>
            </a:r>
          </a:p>
        </p:txBody>
      </p:sp>
    </p:spTree>
    <p:extLst>
      <p:ext uri="{BB962C8B-B14F-4D97-AF65-F5344CB8AC3E}">
        <p14:creationId xmlns:p14="http://schemas.microsoft.com/office/powerpoint/2010/main" val="18003028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Under Your Care </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The </a:t>
            </a:r>
            <a:r>
              <a:rPr lang="en-US" dirty="0"/>
              <a:t>definition for “a consumer under the care of a provider” refers to a consumer who has received any service in the 90 days prior to the incident. </a:t>
            </a:r>
            <a:r>
              <a:rPr lang="en-US" dirty="0" smtClean="0"/>
              <a:t>Reporting </a:t>
            </a:r>
            <a:r>
              <a:rPr lang="en-US" dirty="0"/>
              <a:t>of Incidents is required for purposes of communication and timely response.  </a:t>
            </a:r>
            <a:endParaRPr lang="en-US" dirty="0" smtClean="0"/>
          </a:p>
          <a:p>
            <a:r>
              <a:rPr lang="en-US" dirty="0" smtClean="0"/>
              <a:t>Individuals </a:t>
            </a:r>
            <a:r>
              <a:rPr lang="en-US" dirty="0"/>
              <a:t>receiving Residential or Assertive Community Treatment Team (ACTT) services are considered under the provider’s care 24 hours a day. </a:t>
            </a:r>
            <a:endParaRPr lang="en-US" dirty="0" smtClean="0"/>
          </a:p>
          <a:p>
            <a:r>
              <a:rPr lang="en-US" dirty="0" smtClean="0"/>
              <a:t>Individuals </a:t>
            </a:r>
            <a:r>
              <a:rPr lang="en-US" dirty="0"/>
              <a:t>receiving day services or periodic services are considered under the provider’s care while a staff person is providing services or if the consumer received any services from the provider in the 90 days prior to the incident. </a:t>
            </a:r>
          </a:p>
        </p:txBody>
      </p:sp>
    </p:spTree>
    <p:extLst>
      <p:ext uri="{BB962C8B-B14F-4D97-AF65-F5344CB8AC3E}">
        <p14:creationId xmlns:p14="http://schemas.microsoft.com/office/powerpoint/2010/main" val="27764324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Consumer Deaths </a:t>
            </a:r>
          </a:p>
        </p:txBody>
      </p:sp>
      <p:sp>
        <p:nvSpPr>
          <p:cNvPr id="3" name="Content Placeholder 2"/>
          <p:cNvSpPr>
            <a:spLocks noGrp="1"/>
          </p:cNvSpPr>
          <p:nvPr>
            <p:ph idx="1"/>
          </p:nvPr>
        </p:nvSpPr>
        <p:spPr/>
        <p:txBody>
          <a:bodyPr>
            <a:normAutofit fontScale="92500"/>
          </a:bodyPr>
          <a:lstStyle/>
          <a:p>
            <a:r>
              <a:rPr lang="en-US" dirty="0" smtClean="0"/>
              <a:t>Report </a:t>
            </a:r>
            <a:r>
              <a:rPr lang="en-US" dirty="0"/>
              <a:t>all consumer deaths whenever you become aware of the death, even if the death occurred while the individual was not under your care. </a:t>
            </a:r>
            <a:endParaRPr lang="en-US" dirty="0" smtClean="0"/>
          </a:p>
          <a:p>
            <a:r>
              <a:rPr lang="en-US" dirty="0" smtClean="0"/>
              <a:t>The </a:t>
            </a:r>
            <a:r>
              <a:rPr lang="en-US" dirty="0"/>
              <a:t>purpose is to ensure that all local and state agencies are aware of consumer deaths and work to eliminate deaths. </a:t>
            </a:r>
            <a:endParaRPr lang="en-US" dirty="0" smtClean="0"/>
          </a:p>
          <a:p>
            <a:r>
              <a:rPr lang="en-US" dirty="0"/>
              <a:t>Cause of death by Natural Cause or Terminal illness should be documented by a physician, Medical Examiner or Death Certificate The web address for requesting a free copy of the Medical Examiner’s Report, Autopsy Report or Toxicology Report is </a:t>
            </a:r>
            <a:r>
              <a:rPr lang="en-US" dirty="0">
                <a:hlinkClick r:id="rId2"/>
              </a:rPr>
              <a:t>http://</a:t>
            </a:r>
            <a:r>
              <a:rPr lang="en-US" dirty="0" smtClean="0">
                <a:hlinkClick r:id="rId2"/>
              </a:rPr>
              <a:t>www.ocme.unc.edu/docrequest.shtml</a:t>
            </a:r>
            <a:r>
              <a:rPr lang="en-US" dirty="0"/>
              <a:t> </a:t>
            </a:r>
            <a:endParaRPr lang="en-US" dirty="0" smtClean="0"/>
          </a:p>
          <a:p>
            <a:r>
              <a:rPr lang="en-US" dirty="0"/>
              <a:t>Requirements Regarding a Consumer’s Death by Suicide, Homicide/Violence, Accident, or Unknown Cause (All Level III’s). In an effort to obtain accurate data regarding the cause of death of a consumer, providers should obtain a copy of the Medical examiner’s (ME) report and /or the autopsy report.  If the Medical Examiner’s report or autopsy report is not available, the provider may request a copy of the death certificate. Providers should request this information and submit updated information based on 10A NCAC 26C .0303 (f) (3). </a:t>
            </a:r>
          </a:p>
        </p:txBody>
      </p:sp>
    </p:spTree>
    <p:extLst>
      <p:ext uri="{BB962C8B-B14F-4D97-AF65-F5344CB8AC3E}">
        <p14:creationId xmlns:p14="http://schemas.microsoft.com/office/powerpoint/2010/main" val="22138038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Injury: </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Complete </a:t>
            </a:r>
            <a:r>
              <a:rPr lang="en-US" dirty="0"/>
              <a:t>this section whenever a consumer is injured and </a:t>
            </a:r>
            <a:r>
              <a:rPr lang="en-US" u="sng" dirty="0"/>
              <a:t>requires more than first aid</a:t>
            </a:r>
            <a:r>
              <a:rPr lang="en-US" dirty="0"/>
              <a:t>.  First aid given by a licensed health professional should be considered a Level I incident and does not need to be reported outside of the provider agency. </a:t>
            </a:r>
            <a:endParaRPr lang="en-US" dirty="0" smtClean="0"/>
          </a:p>
          <a:p>
            <a:r>
              <a:rPr lang="en-US" dirty="0" smtClean="0"/>
              <a:t>A </a:t>
            </a:r>
            <a:r>
              <a:rPr lang="en-US" dirty="0"/>
              <a:t>visit to an emergency room (in and of itself) is not considered an incident.  Do not submit incident reports for visits to a hospital emergency room, if the person received no treatment.  An X-ray, CAT Scan, drawing of blood or any other diagnostic assessment is not considered treatment.  (Example: Bob thinks his arm is broken and goes to the E.R.  An x-ray is performed and his arm is not broken.  </a:t>
            </a:r>
            <a:r>
              <a:rPr lang="en-US" u="sng" dirty="0"/>
              <a:t>This is not an incident</a:t>
            </a:r>
            <a:r>
              <a:rPr lang="en-US" dirty="0"/>
              <a:t>.  If the x-ray showed his arm to be broken and the doctor applied a cast, the application of the cast is treatment.  Putting a sprained arm in a cast, stitches, cleaning a wound, </a:t>
            </a:r>
            <a:r>
              <a:rPr lang="en-US" u="sng" dirty="0"/>
              <a:t>all of these are treatment</a:t>
            </a:r>
            <a:r>
              <a:rPr lang="en-US" dirty="0"/>
              <a:t>.  Shots and prescription medication are treatment. </a:t>
            </a:r>
          </a:p>
        </p:txBody>
      </p:sp>
    </p:spTree>
    <p:extLst>
      <p:ext uri="{BB962C8B-B14F-4D97-AF65-F5344CB8AC3E}">
        <p14:creationId xmlns:p14="http://schemas.microsoft.com/office/powerpoint/2010/main" val="25219302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Allegations of Abuse, Neglect or Exploitation </a:t>
            </a:r>
          </a:p>
        </p:txBody>
      </p:sp>
      <p:sp>
        <p:nvSpPr>
          <p:cNvPr id="3" name="Content Placeholder 2"/>
          <p:cNvSpPr>
            <a:spLocks noGrp="1"/>
          </p:cNvSpPr>
          <p:nvPr>
            <p:ph idx="1"/>
          </p:nvPr>
        </p:nvSpPr>
        <p:spPr/>
        <p:txBody>
          <a:bodyPr/>
          <a:lstStyle/>
          <a:p>
            <a:r>
              <a:rPr lang="en-US" dirty="0" smtClean="0"/>
              <a:t>Report </a:t>
            </a:r>
            <a:r>
              <a:rPr lang="en-US" dirty="0"/>
              <a:t>all suspected or alleged cases of abuse, neglect or exploitation of a child (age 17 or under) or disabled adult to the local DSS, pursuant to G.S. 108A Article 6, G.S. 7B Article 3 and 10A NCAC 27G .0610. </a:t>
            </a:r>
            <a:endParaRPr lang="en-US" dirty="0" smtClean="0"/>
          </a:p>
          <a:p>
            <a:r>
              <a:rPr lang="en-US" dirty="0"/>
              <a:t>(a) To the county Department of Social Services in which the suspected activity occurred, if the activity involves a parent, guardian, or caretaker, </a:t>
            </a:r>
            <a:endParaRPr lang="en-US" dirty="0" smtClean="0"/>
          </a:p>
          <a:p>
            <a:r>
              <a:rPr lang="en-US" dirty="0" smtClean="0"/>
              <a:t>(</a:t>
            </a:r>
            <a:r>
              <a:rPr lang="en-US" dirty="0"/>
              <a:t>b) To the DHSR Healthcare Personnel Registry, if the activity involves healthcare personnel, </a:t>
            </a:r>
            <a:endParaRPr lang="en-US" dirty="0" smtClean="0"/>
          </a:p>
          <a:p>
            <a:r>
              <a:rPr lang="en-US" dirty="0" smtClean="0"/>
              <a:t>(</a:t>
            </a:r>
            <a:r>
              <a:rPr lang="en-US" dirty="0"/>
              <a:t>c) To the host LME using IRIS, and, if required by contract or memorandum of understanding, to the individual’s home LME, and </a:t>
            </a:r>
            <a:endParaRPr lang="en-US" dirty="0" smtClean="0"/>
          </a:p>
          <a:p>
            <a:r>
              <a:rPr lang="en-US" dirty="0" smtClean="0"/>
              <a:t>(</a:t>
            </a:r>
            <a:r>
              <a:rPr lang="en-US" dirty="0"/>
              <a:t>d) If a Level III incident is involved, to the home LME and to the DMH/DD/SAS Quality Management Team. </a:t>
            </a:r>
          </a:p>
        </p:txBody>
      </p:sp>
    </p:spTree>
    <p:extLst>
      <p:ext uri="{BB962C8B-B14F-4D97-AF65-F5344CB8AC3E}">
        <p14:creationId xmlns:p14="http://schemas.microsoft.com/office/powerpoint/2010/main" val="3858264831"/>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129</TotalTime>
  <Words>2112</Words>
  <Application>Microsoft Office PowerPoint</Application>
  <PresentationFormat>Widescreen</PresentationFormat>
  <Paragraphs>83</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Calibri</vt:lpstr>
      <vt:lpstr>Calibri Light</vt:lpstr>
      <vt:lpstr>Retrospect</vt:lpstr>
      <vt:lpstr>Accident/Incident Reporting</vt:lpstr>
      <vt:lpstr>What is an Incident? </vt:lpstr>
      <vt:lpstr>Incident monitoring </vt:lpstr>
      <vt:lpstr>Quality Management</vt:lpstr>
      <vt:lpstr>Documentation of All Incidents:   </vt:lpstr>
      <vt:lpstr>Under Your Care  </vt:lpstr>
      <vt:lpstr>Consumer Deaths </vt:lpstr>
      <vt:lpstr>Injury:  </vt:lpstr>
      <vt:lpstr>Allegations of Abuse, Neglect or Exploitation </vt:lpstr>
      <vt:lpstr>Restrictive Interventions Report  </vt:lpstr>
      <vt:lpstr>Medication Errors  </vt:lpstr>
      <vt:lpstr>Medication Errors Con’t</vt:lpstr>
      <vt:lpstr>Consumer Behavior:  </vt:lpstr>
      <vt:lpstr>Suspension or Expulsion from Services   </vt:lpstr>
      <vt:lpstr>Step by Step</vt:lpstr>
      <vt:lpstr>INCIDENT RESPONSE OVERVIEW </vt:lpstr>
      <vt:lpstr>Policy: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KELLY WEST</dc:creator>
  <cp:lastModifiedBy>KELLY WEST</cp:lastModifiedBy>
  <cp:revision>18</cp:revision>
  <dcterms:created xsi:type="dcterms:W3CDTF">2015-02-03T18:53:40Z</dcterms:created>
  <dcterms:modified xsi:type="dcterms:W3CDTF">2015-05-08T17:36:00Z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